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Arial Narrow"/>
      <p:regular r:id="rId25"/>
      <p:bold r:id="rId26"/>
      <p:italic r:id="rId27"/>
      <p:boldItalic r:id="rId28"/>
    </p:embeddedFont>
    <p:embeddedFont>
      <p:font typeface="Arial Black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hAi610/FgkJG39P6KPF9PUlxeu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rialNarrow-bold.fntdata"/><Relationship Id="rId25" Type="http://schemas.openxmlformats.org/officeDocument/2006/relationships/font" Target="fonts/ArialNarrow-regular.fntdata"/><Relationship Id="rId28" Type="http://schemas.openxmlformats.org/officeDocument/2006/relationships/font" Target="fonts/ArialNarrow-boldItalic.fntdata"/><Relationship Id="rId27" Type="http://schemas.openxmlformats.org/officeDocument/2006/relationships/font" Target="fonts/ArialNarrow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rialBlack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311962308_1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e311962308_1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311962308_1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e311962308_1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311962308_1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e311962308_1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e311962308_1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1e311962308_1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e311962308_1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e311962308_1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e311962308_1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e311962308_1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e311962308_1_1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1e311962308_1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gif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на открытом воздухе, небо, облака" id="19" name="Google Shape;1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878"/>
            <a:ext cx="12194523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086" y="273721"/>
            <a:ext cx="783084" cy="7544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текст, знак, на открытом воздухе&#10;&#10;Автоматически созданное описание" id="21" name="Google Shape;2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02432" y="169511"/>
            <a:ext cx="756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0"/>
              <a:buFont typeface="Impac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8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  <a:defRPr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0"/>
              <a:buFont typeface="Impac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3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Impac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7" name="Google Shape;67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Impac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6356350"/>
            <a:ext cx="12192000" cy="5181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  <a:defRPr b="0" i="0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70C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70C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18"/>
          <p:cNvSpPr txBox="1"/>
          <p:nvPr>
            <p:ph idx="12" type="sldNum"/>
          </p:nvPr>
        </p:nvSpPr>
        <p:spPr>
          <a:xfrm>
            <a:off x="9431044" y="2986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70C0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" name="Google Shape;1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267" y="105046"/>
            <a:ext cx="783084" cy="7544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текст, знак, на открытом воздухе&#10;&#10;Автоматически созданное описание" id="17" name="Google Shape;1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67" y="945400"/>
            <a:ext cx="756000" cy="7560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 txBox="1"/>
          <p:nvPr>
            <p:ph type="ctrTitle"/>
          </p:nvPr>
        </p:nvSpPr>
        <p:spPr>
          <a:xfrm>
            <a:off x="1302870" y="1321393"/>
            <a:ext cx="10053763" cy="29284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2800"/>
              <a:buFont typeface="Arial Narrow"/>
              <a:buNone/>
            </a:pPr>
            <a:r>
              <a:rPr lang="ru-RU" sz="2800">
                <a:solidFill>
                  <a:srgbClr val="1F3864"/>
                </a:solidFill>
                <a:latin typeface="Arial Narrow"/>
                <a:ea typeface="Arial Narrow"/>
                <a:cs typeface="Arial Narrow"/>
                <a:sym typeface="Arial Narrow"/>
              </a:rPr>
              <a:t>Выпускная квалификационная работа бакалавра</a:t>
            </a:r>
            <a:br>
              <a:rPr lang="ru-RU" sz="2800">
                <a:solidFill>
                  <a:srgbClr val="1F3864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ru-RU" sz="2800">
                <a:solidFill>
                  <a:srgbClr val="1F3864"/>
                </a:solidFill>
                <a:latin typeface="Arial Narrow"/>
                <a:ea typeface="Arial Narrow"/>
                <a:cs typeface="Arial Narrow"/>
                <a:sym typeface="Arial Narrow"/>
              </a:rPr>
              <a:t>на тему:</a:t>
            </a:r>
            <a:br>
              <a:rPr lang="ru-RU" sz="2800">
                <a:solidFill>
                  <a:srgbClr val="1F3864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ru-RU" sz="3200">
                <a:solidFill>
                  <a:srgbClr val="1F3864"/>
                </a:solidFill>
                <a:latin typeface="Impact"/>
                <a:ea typeface="Impact"/>
                <a:cs typeface="Impact"/>
                <a:sym typeface="Impact"/>
              </a:rPr>
              <a:t>«</a:t>
            </a:r>
            <a:r>
              <a:rPr lang="ru-RU" sz="3200">
                <a:solidFill>
                  <a:srgbClr val="1F3864"/>
                </a:solidFill>
              </a:rPr>
              <a:t>Разработка генератора синтетических геоинформационных данных»</a:t>
            </a:r>
            <a:endParaRPr sz="3200">
              <a:solidFill>
                <a:srgbClr val="1F3864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5" name="Google Shape;95;p1"/>
          <p:cNvSpPr txBox="1"/>
          <p:nvPr>
            <p:ph idx="1" type="subTitle"/>
          </p:nvPr>
        </p:nvSpPr>
        <p:spPr>
          <a:xfrm>
            <a:off x="1350682" y="4875589"/>
            <a:ext cx="10005951" cy="19158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Arial Narrow"/>
                <a:ea typeface="Arial Narrow"/>
                <a:cs typeface="Arial Narrow"/>
                <a:sym typeface="Arial Narrow"/>
              </a:rPr>
              <a:t>Студент группы М8</a:t>
            </a:r>
            <a:r>
              <a:rPr b="1" lang="ru-RU" sz="2000"/>
              <a:t>о</a:t>
            </a:r>
            <a:r>
              <a:rPr b="1" lang="ru-RU" sz="2000">
                <a:latin typeface="Arial Narrow"/>
                <a:ea typeface="Arial Narrow"/>
                <a:cs typeface="Arial Narrow"/>
                <a:sym typeface="Arial Narrow"/>
              </a:rPr>
              <a:t>-406Б-19: </a:t>
            </a:r>
            <a:r>
              <a:rPr lang="ru-RU" sz="2000"/>
              <a:t>Пивницкий Даниэль Сергеевич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>
                <a:latin typeface="Arial Narrow"/>
                <a:ea typeface="Arial Narrow"/>
                <a:cs typeface="Arial Narrow"/>
                <a:sym typeface="Arial Narrow"/>
              </a:rPr>
              <a:t>Научный руководитель: </a:t>
            </a:r>
            <a:r>
              <a:rPr lang="ru-RU" sz="2000">
                <a:latin typeface="Arial Narrow"/>
                <a:ea typeface="Arial Narrow"/>
                <a:cs typeface="Arial Narrow"/>
                <a:sym typeface="Arial Narrow"/>
              </a:rPr>
              <a:t>к.ф.-м.н., </a:t>
            </a:r>
            <a:r>
              <a:rPr lang="ru-RU" sz="2000"/>
              <a:t>доцент 806 каф. МАИ, С. С</a:t>
            </a:r>
            <a:r>
              <a:rPr lang="ru-RU" sz="2000">
                <a:latin typeface="Arial Narrow"/>
                <a:ea typeface="Arial Narrow"/>
                <a:cs typeface="Arial Narrow"/>
                <a:sym typeface="Arial Narrow"/>
              </a:rPr>
              <a:t>. </a:t>
            </a:r>
            <a:r>
              <a:rPr lang="ru-RU" sz="2000"/>
              <a:t>Крылов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>
                <a:latin typeface="Arial Narrow"/>
                <a:ea typeface="Arial Narrow"/>
                <a:cs typeface="Arial Narrow"/>
                <a:sym typeface="Arial Narrow"/>
              </a:rPr>
              <a:t>Москва – 2023</a:t>
            </a:r>
            <a:endParaRPr sz="200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509690" y="216967"/>
            <a:ext cx="9763125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rPr>
              <a:t>Московский авиационный институт (национальный исследовательский университет)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rPr>
              <a:t>Институт № 8 «Компьютерные науки и прикладная математика»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rPr>
              <a:t>Кафедра № 806 «Вычислительная математика и программирование» </a:t>
            </a:r>
            <a:endParaRPr b="0" i="0" sz="20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Архитектура решения, алгоритм решения задачи</a:t>
            </a:r>
            <a:endParaRPr/>
          </a:p>
        </p:txBody>
      </p:sp>
      <p:sp>
        <p:nvSpPr>
          <p:cNvPr id="171" name="Google Shape;17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72" name="Google Shape;172;p10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3" name="Google Shape;173;p10"/>
          <p:cNvSpPr txBox="1"/>
          <p:nvPr/>
        </p:nvSpPr>
        <p:spPr>
          <a:xfrm>
            <a:off x="838200" y="1734275"/>
            <a:ext cx="105156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Тестирование модулей производится с помощью ipynb расположенном в папке: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228600" rt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flood-lib/examples/data_source/meteostations/rpfive.ipynb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74" name="Google Shape;174;p10"/>
          <p:cNvSpPr txBox="1"/>
          <p:nvPr/>
        </p:nvSpPr>
        <p:spPr>
          <a:xfrm>
            <a:off x="838200" y="2562275"/>
            <a:ext cx="10375800" cy="28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Параметры, которые можно передать: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Char char="○"/>
            </a:pPr>
            <a:r>
              <a:rPr b="1"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save_data (bool)</a:t>
            </a: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: Необходимый. Флаг, отвечающий за сохранение полученных данных;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Narrow"/>
              <a:buChar char="○"/>
            </a:pPr>
            <a:r>
              <a:rPr b="1"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data_path (str)</a:t>
            </a: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: Необязательный. Путь до csv файла с метеостанциями;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Arial Narrow"/>
              <a:ea typeface="Arial Narrow"/>
              <a:cs typeface="Arial Narrow"/>
              <a:sym typeface="Arial Narrow"/>
            </a:endParaRPr>
          </a:p>
          <a:p>
            <a:pPr indent="-2159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 Narrow"/>
              <a:buChar char="○"/>
            </a:pPr>
            <a:r>
              <a:rPr b="1"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save_path (str)</a:t>
            </a: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: Необязательный. Путь до папки, куда будут сохранены скачанные данные.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685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75" name="Google Shape;175;p10"/>
          <p:cNvPicPr preferRelativeResize="0"/>
          <p:nvPr/>
        </p:nvPicPr>
        <p:blipFill rotWithShape="1">
          <a:blip r:embed="rId3">
            <a:alphaModFix/>
          </a:blip>
          <a:srcRect b="0" l="0" r="0" t="56101"/>
          <a:stretch/>
        </p:blipFill>
        <p:spPr>
          <a:xfrm>
            <a:off x="838200" y="4565525"/>
            <a:ext cx="10515600" cy="1651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81" name="Google Shape;181;p11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2" name="Google Shape;182;p11"/>
          <p:cNvSpPr txBox="1"/>
          <p:nvPr/>
        </p:nvSpPr>
        <p:spPr>
          <a:xfrm>
            <a:off x="1009073" y="16899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3" name="Google Shape;183;p11"/>
          <p:cNvSpPr txBox="1"/>
          <p:nvPr/>
        </p:nvSpPr>
        <p:spPr>
          <a:xfrm>
            <a:off x="1009075" y="1425400"/>
            <a:ext cx="10515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П</a:t>
            </a: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ользователем выбирается диапазон дат, которые будут рассматриваться при поиске метеоданных. Также нужно указать, относительно чего искать метеостанцию</a:t>
            </a:r>
            <a:r>
              <a:rPr lang="ru-RU" sz="22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.</a:t>
            </a:r>
            <a:endParaRPr sz="220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84" name="Google Shape;18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000" y="2219500"/>
            <a:ext cx="6758000" cy="1476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000" y="3780750"/>
            <a:ext cx="6758006" cy="25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311962308_1_5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191" name="Google Shape;191;g1e311962308_1_51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2" name="Google Shape;192;g1e311962308_1_51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93" name="Google Shape;193;g1e311962308_1_51"/>
          <p:cNvSpPr txBox="1"/>
          <p:nvPr/>
        </p:nvSpPr>
        <p:spPr>
          <a:xfrm>
            <a:off x="1009075" y="1425400"/>
            <a:ext cx="1051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Пример запроса для получения параметров: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94" name="Google Shape;194;g1e311962308_1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388" y="2224750"/>
            <a:ext cx="10173225" cy="24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311962308_1_6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00" name="Google Shape;200;g1e311962308_1_61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1" name="Google Shape;201;g1e311962308_1_61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2" name="Google Shape;202;g1e311962308_1_61"/>
          <p:cNvSpPr txBox="1"/>
          <p:nvPr/>
        </p:nvSpPr>
        <p:spPr>
          <a:xfrm>
            <a:off x="1009075" y="1425400"/>
            <a:ext cx="1051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П</a:t>
            </a: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олученные данные: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03" name="Google Shape;203;g1e311962308_1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150" y="2067100"/>
            <a:ext cx="3864189" cy="428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1e311962308_1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9354" y="2067100"/>
            <a:ext cx="4017123" cy="428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311962308_1_7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10" name="Google Shape;210;g1e311962308_1_73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1" name="Google Shape;211;g1e311962308_1_73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2" name="Google Shape;212;g1e311962308_1_73"/>
          <p:cNvSpPr txBox="1"/>
          <p:nvPr/>
        </p:nvSpPr>
        <p:spPr>
          <a:xfrm>
            <a:off x="1009075" y="1425400"/>
            <a:ext cx="1051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Тестирование получения спутниковых данных Sentinel Hub: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13" name="Google Shape;213;g1e311962308_1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7840" y="1914700"/>
            <a:ext cx="4906835" cy="444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1e311962308_1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9075" y="2462950"/>
            <a:ext cx="4393025" cy="20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e311962308_1_8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20" name="Google Shape;220;g1e311962308_1_82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21" name="Google Shape;221;g1e311962308_1_82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22" name="Google Shape;222;g1e311962308_1_82"/>
          <p:cNvSpPr txBox="1"/>
          <p:nvPr/>
        </p:nvSpPr>
        <p:spPr>
          <a:xfrm>
            <a:off x="1009075" y="1425400"/>
            <a:ext cx="1051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Тестирование получения спутниковых данных Vega Science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23" name="Google Shape;223;g1e311962308_1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562" y="1914700"/>
            <a:ext cx="4646634" cy="444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311962308_1_10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29" name="Google Shape;229;g1e311962308_1_100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30" name="Google Shape;230;g1e311962308_1_100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31" name="Google Shape;231;g1e311962308_1_100"/>
          <p:cNvSpPr txBox="1"/>
          <p:nvPr/>
        </p:nvSpPr>
        <p:spPr>
          <a:xfrm>
            <a:off x="1009075" y="1425400"/>
            <a:ext cx="105156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Тестирование работы модуля виртуального гидропоста: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32" name="Google Shape;232;g1e311962308_1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075" y="1914700"/>
            <a:ext cx="5994225" cy="335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g1e311962308_1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3299" y="1930051"/>
            <a:ext cx="4521376" cy="44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e311962308_1_1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39" name="Google Shape;239;g1e311962308_1_117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40" name="Google Shape;240;g1e311962308_1_117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41" name="Google Shape;241;g1e311962308_1_117"/>
          <p:cNvSpPr txBox="1"/>
          <p:nvPr/>
        </p:nvSpPr>
        <p:spPr>
          <a:xfrm>
            <a:off x="1009075" y="1425400"/>
            <a:ext cx="105156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После выполнения всех ячеек, пользователь увидит значение предсказанного уровня воды для тестового файла с VH каналом и сравнение маски реальной и лучшей подобранной виртуальной:</a:t>
            </a:r>
            <a:endParaRPr sz="220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42" name="Google Shape;242;g1e311962308_1_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075" y="2524305"/>
            <a:ext cx="5184339" cy="382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1e311962308_1_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1730" y="2524300"/>
            <a:ext cx="3842945" cy="382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e311962308_1_13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249" name="Google Shape;249;g1e311962308_1_130"/>
          <p:cNvSpPr txBox="1"/>
          <p:nvPr>
            <p:ph idx="12" type="sldNum"/>
          </p:nvPr>
        </p:nvSpPr>
        <p:spPr>
          <a:xfrm>
            <a:off x="9448800" y="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0" name="Google Shape;250;g1e311962308_1_130"/>
          <p:cNvSpPr txBox="1"/>
          <p:nvPr/>
        </p:nvSpPr>
        <p:spPr>
          <a:xfrm>
            <a:off x="1009073" y="16899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b="0" i="0" lang="ru-RU" sz="4000" u="none" cap="none" strike="noStrike">
                <a:solidFill>
                  <a:srgbClr val="0070C0"/>
                </a:solidFill>
                <a:latin typeface="Impact"/>
                <a:ea typeface="Impact"/>
                <a:cs typeface="Impact"/>
                <a:sym typeface="Impact"/>
              </a:rPr>
              <a:t>Результаты разработки</a:t>
            </a:r>
            <a:endParaRPr b="0" i="0" sz="4000" u="none" cap="none" strike="noStrike">
              <a:solidFill>
                <a:srgbClr val="0070C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51" name="Google Shape;251;g1e311962308_1_130"/>
          <p:cNvSpPr txBox="1"/>
          <p:nvPr/>
        </p:nvSpPr>
        <p:spPr>
          <a:xfrm>
            <a:off x="1009075" y="1425400"/>
            <a:ext cx="105156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При выполнении ячеек, пользователь будет наблюдать последовательно процессы создания цифровой долины, построение графика «Площадь-Уровень» для реальных и виртуальных данных, а также построение прогнозной модели по данным: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252" name="Google Shape;252;g1e311962308_1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7513" y="2524300"/>
            <a:ext cx="6076984" cy="383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Оценка результата</a:t>
            </a:r>
            <a:endParaRPr/>
          </a:p>
        </p:txBody>
      </p:sp>
      <p:sp>
        <p:nvSpPr>
          <p:cNvPr id="258" name="Google Shape;258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Разработанная БД полностью соответствует всему необходимому функционалу для корректной работы.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ru-RU">
                <a:highlight>
                  <a:srgbClr val="FFFFFF"/>
                </a:highlight>
              </a:rPr>
              <a:t>Библиотека может быть запущена для прогнозирования уровней воды для любого из регионов. Для проверки корректности входных данных предусмотрен Jupiter Notebook, что позволяет проверить корректность размещения региона и точек на русле реки, а также просмотреть тепловую карту глубины</a:t>
            </a:r>
            <a:r>
              <a:rPr lang="ru-RU"/>
              <a:t>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Корректный анализ на требуемые данные.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По оценке, общее время, затрачиваемое на анализ и прогнозирование, должно сократиться в несколько раз и исключить возможные ошибки.</a:t>
            </a:r>
            <a:endParaRPr/>
          </a:p>
        </p:txBody>
      </p:sp>
      <p:sp>
        <p:nvSpPr>
          <p:cNvPr id="259" name="Google Shape;25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260" name="Google Shape;260;p16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Актуальность темы</a:t>
            </a:r>
            <a:endParaRPr/>
          </a:p>
        </p:txBody>
      </p:sp>
      <p:sp>
        <p:nvSpPr>
          <p:cNvPr id="102" name="Google Shape;102;p2"/>
          <p:cNvSpPr txBox="1"/>
          <p:nvPr>
            <p:ph idx="1" type="body"/>
          </p:nvPr>
        </p:nvSpPr>
        <p:spPr>
          <a:xfrm>
            <a:off x="838200" y="1690688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Разработка генератора синтетических геоинформационных данных </a:t>
            </a:r>
            <a:r>
              <a:rPr lang="ru-RU"/>
              <a:t>является актуальной и важной задачей, которая позволяет своевременно учитывать изменения высоты водной глади и в последующем использовать данные для бинарного прогноза паводкового явления .</a:t>
            </a:r>
            <a:endParaRPr>
              <a:solidFill>
                <a:srgbClr val="FF0000"/>
              </a:solidFill>
            </a:endParaRPr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 Narrow"/>
              <a:buChar char="●"/>
            </a:pPr>
            <a:r>
              <a:rPr lang="ru-RU"/>
              <a:t>Данные результаты разработки предназначены для последующего использования в более сложных спутниковых системах с целью выявления критических изменений ландшафта</a:t>
            </a:r>
            <a:r>
              <a:rPr lang="ru-RU"/>
              <a:t>.</a:t>
            </a:r>
            <a:endParaRPr/>
          </a:p>
          <a:p>
            <a:pPr indent="-508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Пивницкого Даниэля Сергеевича</a:t>
            </a:r>
            <a:endParaRPr/>
          </a:p>
        </p:txBody>
      </p:sp>
      <p:sp>
        <p:nvSpPr>
          <p:cNvPr id="104" name="Google Shape;104;p2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Отзывы и рецензия</a:t>
            </a:r>
            <a:endParaRPr/>
          </a:p>
        </p:txBody>
      </p:sp>
      <p:sp>
        <p:nvSpPr>
          <p:cNvPr id="266" name="Google Shape;266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267" name="Google Shape;267;p17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68" name="Google Shape;268;p17"/>
          <p:cNvSpPr/>
          <p:nvPr/>
        </p:nvSpPr>
        <p:spPr>
          <a:xfrm>
            <a:off x="376552" y="1562470"/>
            <a:ext cx="3760441" cy="440332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Скан отзыва научного руководителя</a:t>
            </a:r>
            <a:endParaRPr/>
          </a:p>
        </p:txBody>
      </p:sp>
      <p:sp>
        <p:nvSpPr>
          <p:cNvPr id="269" name="Google Shape;269;p17"/>
          <p:cNvSpPr/>
          <p:nvPr/>
        </p:nvSpPr>
        <p:spPr>
          <a:xfrm>
            <a:off x="4294568" y="1562470"/>
            <a:ext cx="3760441" cy="440332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Скан отзыва</a:t>
            </a:r>
            <a:br>
              <a:rPr b="0" i="0" lang="ru-RU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b="0" i="0" lang="ru-RU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от предприятия-заказчика разработки (при наличии)</a:t>
            </a:r>
            <a:endParaRPr/>
          </a:p>
        </p:txBody>
      </p:sp>
      <p:sp>
        <p:nvSpPr>
          <p:cNvPr id="270" name="Google Shape;270;p17"/>
          <p:cNvSpPr/>
          <p:nvPr/>
        </p:nvSpPr>
        <p:spPr>
          <a:xfrm>
            <a:off x="8212584" y="1562470"/>
            <a:ext cx="3760441" cy="440332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Скан рецензии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Цель и задача работы</a:t>
            </a:r>
            <a:endParaRPr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-RU">
                <a:latin typeface="Arial Black"/>
                <a:ea typeface="Arial Black"/>
                <a:cs typeface="Arial Black"/>
                <a:sym typeface="Arial Black"/>
              </a:rPr>
              <a:t>Цель</a:t>
            </a:r>
            <a:r>
              <a:rPr lang="ru-RU"/>
              <a:t> – </a:t>
            </a:r>
            <a:r>
              <a:rPr lang="ru-RU"/>
              <a:t>создание программного обеспечения, способного подстраивать генератор синтетики речной поверхности под свойства реальных снимков спутника.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-RU">
                <a:latin typeface="Arial Black"/>
                <a:ea typeface="Arial Black"/>
                <a:cs typeface="Arial Black"/>
                <a:sym typeface="Arial Black"/>
              </a:rPr>
              <a:t>Задачи: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○"/>
            </a:pPr>
            <a:r>
              <a:rPr lang="ru-RU"/>
              <a:t>Подготовка исходных данных, таблиц и структурирование информации.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○"/>
            </a:pPr>
            <a:r>
              <a:rPr lang="ru-RU"/>
              <a:t>Исследование для выбора наилучшего способа организации </a:t>
            </a:r>
            <a:r>
              <a:rPr lang="ru-RU"/>
              <a:t>базы </a:t>
            </a:r>
            <a:r>
              <a:rPr lang="ru-RU"/>
              <a:t>данных.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○"/>
            </a:pPr>
            <a:r>
              <a:rPr lang="ru-RU"/>
              <a:t>Разработка библиотеки.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Narrow"/>
              <a:buChar char="○"/>
            </a:pPr>
            <a:r>
              <a:rPr lang="ru-RU"/>
              <a:t>Сделать простым и удобным доступ к данным той или иной таблицы/метрике.</a:t>
            </a:r>
            <a:endParaRPr/>
          </a:p>
          <a:p>
            <a:pPr indent="-214233" lvl="1" marL="685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 Narrow"/>
              <a:buChar char="○"/>
            </a:pPr>
            <a:r>
              <a:rPr lang="ru-RU" sz="2350"/>
              <a:t>Работу </a:t>
            </a:r>
            <a:r>
              <a:rPr lang="ru-RU" sz="2350"/>
              <a:t>Моделей прогнозирования уровней воды на гидропостах на период до 7 дней в режиме прогнозирования.</a:t>
            </a:r>
            <a:endParaRPr sz="2350"/>
          </a:p>
          <a:p>
            <a:pPr indent="-214233" lvl="1" marL="685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 Narrow"/>
              <a:buChar char="○"/>
            </a:pPr>
            <a:r>
              <a:rPr lang="ru-RU" sz="2350"/>
              <a:t>Возможность получения данных погоды, спутниковой информации и временных рядов по уровням воды на гидропостах из внешних источников.</a:t>
            </a:r>
            <a:endParaRPr sz="2350"/>
          </a:p>
        </p:txBody>
      </p:sp>
      <p:sp>
        <p:nvSpPr>
          <p:cNvPr id="111" name="Google Shape;11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12" name="Google Shape;112;p3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Постановка задачи</a:t>
            </a:r>
            <a:endParaRPr/>
          </a:p>
        </p:txBody>
      </p:sp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838200" y="158548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-RU">
                <a:latin typeface="Arial Black"/>
                <a:ea typeface="Arial Black"/>
                <a:cs typeface="Arial Black"/>
                <a:sym typeface="Arial Black"/>
              </a:rPr>
              <a:t>Дано</a:t>
            </a:r>
            <a:r>
              <a:rPr lang="ru-RU"/>
              <a:t>: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-RU"/>
              <a:t>Спутниковые снимки в произвольном регионе.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-RU"/>
              <a:t>Вспомогательное </a:t>
            </a:r>
            <a:r>
              <a:rPr lang="ru-RU">
                <a:highlight>
                  <a:srgbClr val="FFFFFF"/>
                </a:highlight>
              </a:rPr>
              <a:t>программное обеспечение для автоматизации развёртывания и управления приложениями в средах с поддержкой контейнеризации</a:t>
            </a:r>
            <a:r>
              <a:rPr lang="ru-RU"/>
              <a:t>.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ru-RU">
                <a:latin typeface="Arial Black"/>
                <a:ea typeface="Arial Black"/>
                <a:cs typeface="Arial Black"/>
                <a:sym typeface="Arial Black"/>
              </a:rPr>
              <a:t>Необходимо</a:t>
            </a:r>
            <a:r>
              <a:rPr lang="ru-RU"/>
              <a:t> (образ результата)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ru-RU"/>
              <a:t>Работа модели прогнозирования уровней воды на гидропостах на период до 7 дней в режиме прогнозирования.</a:t>
            </a:r>
            <a:endParaRPr/>
          </a:p>
          <a:p>
            <a:pPr indent="-217169" lvl="1" marL="6858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 Narrow"/>
              <a:buChar char="○"/>
            </a:pPr>
            <a:r>
              <a:rPr lang="ru-RU"/>
              <a:t>Работа модели прогнозирования уровней воды в режиме обучения на новых данных.</a:t>
            </a:r>
            <a:endParaRPr/>
          </a:p>
          <a:p>
            <a:pPr indent="-217169" lvl="1" marL="685800" rtl="0" algn="l">
              <a:spcBef>
                <a:spcPts val="500"/>
              </a:spcBef>
              <a:spcAft>
                <a:spcPts val="0"/>
              </a:spcAft>
              <a:buSzPct val="94117"/>
              <a:buChar char="○"/>
            </a:pPr>
            <a:r>
              <a:rPr lang="ru-RU" sz="2550"/>
              <a:t>Возможность изменения исходных данных для получения прогнозов на произвольном регионе.</a:t>
            </a:r>
            <a:endParaRPr sz="2550"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94117"/>
              <a:buChar char="○"/>
            </a:pPr>
            <a:r>
              <a:rPr lang="ru-RU" sz="2550"/>
              <a:t>Проверка возможности получения данных погоды, спутниковой информации и временных рядов по уровням воды на гидропостах из внешних источников.</a:t>
            </a:r>
            <a:endParaRPr sz="2550"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550"/>
          </a:p>
        </p:txBody>
      </p:sp>
      <p:sp>
        <p:nvSpPr>
          <p:cNvPr id="119" name="Google Shape;11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20" name="Google Shape;120;p4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Impact"/>
              <a:buNone/>
            </a:pPr>
            <a:r>
              <a:rPr lang="ru-RU">
                <a:solidFill>
                  <a:schemeClr val="dk1"/>
                </a:solidFill>
              </a:rPr>
              <a:t>Порядок выполнения работы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Сборка и разворачивания Docker образа для запуска компонентов библиотеки.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SzPts val="2800"/>
              <a:buFont typeface="Arial Narrow"/>
              <a:buChar char="●"/>
            </a:pPr>
            <a:r>
              <a:rPr lang="ru-RU"/>
              <a:t>Загрузка данных и подключение ключей доступа, необходимых для обучения (рельеф MERIT DEM, датасет гидрологических постов).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Разработка генератора геоинформационных данных.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Проверка возможности получения данных погоды, спутниковой информации и временных рядов по уровням воды на гидропостах из внешних источников.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Проверка работоспособности модуля «Виртуальный гидропост»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/>
              <a:t>Тестирование в</a:t>
            </a:r>
            <a:r>
              <a:rPr lang="ru-RU"/>
              <a:t>озможности изменения исходных данных для получения прогнозов на произвольном регионе</a:t>
            </a:r>
            <a:r>
              <a:rPr lang="ru-RU"/>
              <a:t>.</a:t>
            </a:r>
            <a:endParaRPr/>
          </a:p>
        </p:txBody>
      </p:sp>
      <p:sp>
        <p:nvSpPr>
          <p:cNvPr id="127" name="Google Shape;127;p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28" name="Google Shape;128;p5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Стек технологий</a:t>
            </a:r>
            <a:endParaRPr/>
          </a:p>
        </p:txBody>
      </p:sp>
      <p:sp>
        <p:nvSpPr>
          <p:cNvPr id="134" name="Google Shape;134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35" name="Google Shape;135;p6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36" name="Google Shape;1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25" y="1843088"/>
            <a:ext cx="6421297" cy="1650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8546" y="682076"/>
            <a:ext cx="3595254" cy="3972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00" y="3493821"/>
            <a:ext cx="7453747" cy="2001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Описание программной разработки</a:t>
            </a:r>
            <a:endParaRPr/>
          </a:p>
        </p:txBody>
      </p:sp>
      <p:sp>
        <p:nvSpPr>
          <p:cNvPr id="144" name="Google Shape;14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45" name="Google Shape;145;p8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6" name="Google Shape;146;p8"/>
          <p:cNvSpPr txBox="1"/>
          <p:nvPr/>
        </p:nvSpPr>
        <p:spPr>
          <a:xfrm>
            <a:off x="3796050" y="3121200"/>
            <a:ext cx="459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latin typeface="Arial Narrow"/>
                <a:ea typeface="Arial Narrow"/>
                <a:cs typeface="Arial Narrow"/>
                <a:sym typeface="Arial Narrow"/>
              </a:rPr>
              <a:t>QR-код на репозиторий проекта</a:t>
            </a:r>
            <a:endParaRPr sz="2800"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Архитектура решения, алгоритм решения задачи</a:t>
            </a:r>
            <a:endParaRPr/>
          </a:p>
        </p:txBody>
      </p:sp>
      <p:sp>
        <p:nvSpPr>
          <p:cNvPr id="152" name="Google Shape;1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53" name="Google Shape;153;p7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4" name="Google Shape;154;p7"/>
          <p:cNvSpPr txBox="1"/>
          <p:nvPr/>
        </p:nvSpPr>
        <p:spPr>
          <a:xfrm>
            <a:off x="838200" y="1690700"/>
            <a:ext cx="10515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 sz="2200">
                <a:solidFill>
                  <a:schemeClr val="dk1"/>
                </a:solidFill>
                <a:highlight>
                  <a:srgbClr val="FFFFFF"/>
                </a:highlight>
                <a:latin typeface="Arial Narrow"/>
                <a:ea typeface="Arial Narrow"/>
                <a:cs typeface="Arial Narrow"/>
                <a:sym typeface="Arial Narrow"/>
              </a:rPr>
              <a:t>Библиотека использует внешние сервисы для получения данных. Необходимо прописать все данные для доступа к внешним источникам.</a:t>
            </a:r>
            <a:endParaRPr sz="2200"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138" y="2567900"/>
            <a:ext cx="7815727" cy="278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413" y="5349613"/>
            <a:ext cx="4829175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000"/>
              <a:buFont typeface="Impact"/>
              <a:buNone/>
            </a:pPr>
            <a:r>
              <a:rPr lang="ru-RU"/>
              <a:t>Архитектура решения, алгоритм решения задачи</a:t>
            </a:r>
            <a:endParaRPr/>
          </a:p>
        </p:txBody>
      </p:sp>
      <p:sp>
        <p:nvSpPr>
          <p:cNvPr id="162" name="Google Shape;162;p9"/>
          <p:cNvSpPr txBox="1"/>
          <p:nvPr>
            <p:ph idx="1" type="body"/>
          </p:nvPr>
        </p:nvSpPr>
        <p:spPr>
          <a:xfrm>
            <a:off x="838200" y="1761825"/>
            <a:ext cx="105156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ru-RU" sz="2200">
                <a:highlight>
                  <a:srgbClr val="FFFFFF"/>
                </a:highlight>
              </a:rPr>
              <a:t>Цифровая модель рельефа земли (MeritDEM), необходимая для работы виртуального гидропоста представляет собой совокупность архивов, загруженных на Object Storage S3.</a:t>
            </a:r>
            <a:endParaRPr sz="2200"/>
          </a:p>
        </p:txBody>
      </p:sp>
      <p:sp>
        <p:nvSpPr>
          <p:cNvPr id="163" name="Google Shape;1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ВКР (б) студента </a:t>
            </a:r>
            <a:r>
              <a:rPr lang="ru-RU"/>
              <a:t>Пивницкого Даниэля Сергеевича</a:t>
            </a:r>
            <a:endParaRPr/>
          </a:p>
        </p:txBody>
      </p:sp>
      <p:sp>
        <p:nvSpPr>
          <p:cNvPr id="164" name="Google Shape;164;p9"/>
          <p:cNvSpPr txBox="1"/>
          <p:nvPr>
            <p:ph idx="12" type="sldNum"/>
          </p:nvPr>
        </p:nvSpPr>
        <p:spPr>
          <a:xfrm>
            <a:off x="9448800" y="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65" name="Google Shape;165;p9"/>
          <p:cNvPicPr preferRelativeResize="0"/>
          <p:nvPr/>
        </p:nvPicPr>
        <p:blipFill rotWithShape="1">
          <a:blip r:embed="rId3">
            <a:alphaModFix/>
          </a:blip>
          <a:srcRect b="56209" l="0" r="0" t="0"/>
          <a:stretch/>
        </p:blipFill>
        <p:spPr>
          <a:xfrm>
            <a:off x="1836263" y="2678704"/>
            <a:ext cx="8519475" cy="3570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2023-03-28T19:07:26Z</dcterms:created>
  <dc:creator>4562</dc:creator>
</cp:coreProperties>
</file>